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4.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7" r:id="rId3"/>
    <p:sldId id="259" r:id="rId4"/>
    <p:sldId id="258" r:id="rId5"/>
    <p:sldId id="261"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99CCFF"/>
    <a:srgbClr val="FF99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2" autoAdjust="0"/>
    <p:restoredTop sz="94660"/>
  </p:normalViewPr>
  <p:slideViewPr>
    <p:cSldViewPr>
      <p:cViewPr varScale="1">
        <p:scale>
          <a:sx n="72" d="100"/>
          <a:sy n="72" d="100"/>
        </p:scale>
        <p:origin x="-11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EB6CD47-C264-49C9-A0DF-78F8A4D8B21B}" type="datetimeFigureOut">
              <a:rPr lang="en-US"/>
              <a:pPr>
                <a:defRPr/>
              </a:pPr>
              <a:t>4/23/2010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BB50DE1-ABE2-44C6-B722-4FE7F17422FC}"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6387" name="Slide Number Placeholder 3"/>
          <p:cNvSpPr txBox="1">
            <a:spLocks noGrp="1"/>
          </p:cNvSpPr>
          <p:nvPr/>
        </p:nvSpPr>
        <p:spPr bwMode="auto">
          <a:xfrm>
            <a:off x="3884613" y="8685213"/>
            <a:ext cx="2971800" cy="457200"/>
          </a:xfrm>
          <a:prstGeom prst="rect">
            <a:avLst/>
          </a:prstGeom>
          <a:noFill/>
          <a:ln>
            <a:miter lim="800000"/>
            <a:headEnd/>
            <a:tailEnd/>
          </a:ln>
        </p:spPr>
        <p:txBody>
          <a:bodyPr anchor="b"/>
          <a:lstStyle/>
          <a:p>
            <a:pPr algn="r">
              <a:defRPr/>
            </a:pPr>
            <a:fld id="{4D5C9774-457B-4A67-9059-48CA265B820B}" type="slidenum">
              <a:rPr lang="en-GB" sz="1200">
                <a:latin typeface="+mn-lt"/>
              </a:rPr>
              <a:pPr algn="r">
                <a:defRPr/>
              </a:pPr>
              <a:t>1</a:t>
            </a:fld>
            <a:endParaRPr lang="en-GB" sz="1200">
              <a:latin typeface="+mn-lt"/>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741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F60DDA-96FF-4CCE-8063-5B114DEF25AE}" type="slidenum">
              <a:rPr lang="en-GB">
                <a:cs typeface="Arial" charset="0"/>
              </a:rPr>
              <a:pPr fontAlgn="base">
                <a:spcBef>
                  <a:spcPct val="0"/>
                </a:spcBef>
                <a:spcAft>
                  <a:spcPct val="0"/>
                </a:spcAft>
                <a:defRPr/>
              </a:pPr>
              <a:t>2</a:t>
            </a:fld>
            <a:endParaRPr lang="en-GB">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1945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67A602-9BD8-4F66-B27C-62F8C74FAC97}" type="slidenum">
              <a:rPr lang="en-GB">
                <a:cs typeface="Arial" charset="0"/>
              </a:rPr>
              <a:pPr fontAlgn="base">
                <a:spcBef>
                  <a:spcPct val="0"/>
                </a:spcBef>
                <a:spcAft>
                  <a:spcPct val="0"/>
                </a:spcAft>
                <a:defRPr/>
              </a:pPr>
              <a:t>3</a:t>
            </a:fld>
            <a:endParaRPr lang="en-GB">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150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21BF48B-3AFB-43A0-A513-315FD053B060}" type="slidenum">
              <a:rPr lang="en-GB">
                <a:cs typeface="Arial" charset="0"/>
              </a:rPr>
              <a:pPr fontAlgn="base">
                <a:spcBef>
                  <a:spcPct val="0"/>
                </a:spcBef>
                <a:spcAft>
                  <a:spcPct val="0"/>
                </a:spcAft>
                <a:defRPr/>
              </a:pPr>
              <a:t>4</a:t>
            </a:fld>
            <a:endParaRPr lang="en-GB">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05543E89-9509-4904-8F8C-7D97319DC131}" type="datetimeFigureOut">
              <a:rPr lang="en-US"/>
              <a:pPr>
                <a:defRPr/>
              </a:pPr>
              <a:t>4/23/2010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EA1F885-162B-4BD1-A3F2-A7B30E201DD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B02B972-556E-427B-8639-780377972B61}" type="datetimeFigureOut">
              <a:rPr lang="en-US"/>
              <a:pPr>
                <a:defRPr/>
              </a:pPr>
              <a:t>4/23/2010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E7F89B91-10B0-45C9-B373-A90EC8ECEFA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149C2DC-89A8-4824-824F-C6B45B9BAEE5}" type="datetimeFigureOut">
              <a:rPr lang="en-US"/>
              <a:pPr>
                <a:defRPr/>
              </a:pPr>
              <a:t>4/23/2010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D079B7D-186C-4341-91F5-B00E7DBC684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2EA9AFF-46FB-45B3-B704-37C9D8AEA0D4}" type="datetimeFigureOut">
              <a:rPr lang="en-US"/>
              <a:pPr>
                <a:defRPr/>
              </a:pPr>
              <a:t>4/23/2010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9F78F101-8B06-4D0A-8053-568A00D93CE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3486B10-8042-4788-897F-E85EAD6FC444}" type="datetimeFigureOut">
              <a:rPr lang="en-US"/>
              <a:pPr>
                <a:defRPr/>
              </a:pPr>
              <a:t>4/23/2010</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6F58D51-EA11-4FBC-9CE1-C43B10380F1F}"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E7F69EB4-A486-4CC3-B80C-E80C32ADA68F}" type="datetimeFigureOut">
              <a:rPr lang="en-US"/>
              <a:pPr>
                <a:defRPr/>
              </a:pPr>
              <a:t>4/23/2010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A06EB9E3-1ECA-4347-9BE6-190F93DF02C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564C8C0E-33DA-4938-BF8A-2F042D327EED}" type="datetimeFigureOut">
              <a:rPr lang="en-US"/>
              <a:pPr>
                <a:defRPr/>
              </a:pPr>
              <a:t>4/23/2010</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8BCDFD3B-885A-4B6B-8EDC-BEB7787E25A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27BC2B7C-675C-4C49-93CB-D949AA37460F}" type="datetimeFigureOut">
              <a:rPr lang="en-US"/>
              <a:pPr>
                <a:defRPr/>
              </a:pPr>
              <a:t>4/23/2010</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05D9887A-24E5-4F8B-B710-959FF6E3E23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552D6BE-AC30-4FB3-B0DD-95490FA243B0}" type="datetimeFigureOut">
              <a:rPr lang="en-US"/>
              <a:pPr>
                <a:defRPr/>
              </a:pPr>
              <a:t>4/23/2010</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4E89FE58-1B35-4CC3-B88F-CB8264DBD79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B72228-34D6-4A81-8D91-650F5B5E4F5F}" type="datetimeFigureOut">
              <a:rPr lang="en-US"/>
              <a:pPr>
                <a:defRPr/>
              </a:pPr>
              <a:t>4/23/2010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6545051-4B05-401A-8882-8CB6E6BBCCE9}"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871283D-1221-4B8A-9941-4A8305ABF10D}" type="datetimeFigureOut">
              <a:rPr lang="en-US"/>
              <a:pPr>
                <a:defRPr/>
              </a:pPr>
              <a:t>4/23/2010</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9E770D58-D034-4A16-85F8-BB6B6B4DBF2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4C607C0-E74D-4375-94C7-5274E0FF4C87}" type="datetimeFigureOut">
              <a:rPr lang="en-US"/>
              <a:pPr>
                <a:defRPr/>
              </a:pPr>
              <a:t>4/23/2010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32766BB-4E31-4337-A75F-CB82F9595A74}"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13" descr="Afon teifi  river teifi"/>
          <p:cNvPicPr>
            <a:picLocks noChangeAspect="1" noChangeArrowheads="1"/>
          </p:cNvPicPr>
          <p:nvPr/>
        </p:nvPicPr>
        <p:blipFill>
          <a:blip r:embed="rId3"/>
          <a:srcRect/>
          <a:stretch>
            <a:fillRect/>
          </a:stretch>
        </p:blipFill>
        <p:spPr bwMode="auto">
          <a:xfrm>
            <a:off x="2051050" y="0"/>
            <a:ext cx="5184775" cy="6402388"/>
          </a:xfrm>
          <a:prstGeom prst="rect">
            <a:avLst/>
          </a:prstGeom>
          <a:noFill/>
          <a:ln w="9525">
            <a:noFill/>
            <a:miter lim="800000"/>
            <a:headEnd/>
            <a:tailEnd/>
          </a:ln>
        </p:spPr>
      </p:pic>
      <p:sp>
        <p:nvSpPr>
          <p:cNvPr id="14338" name="Rectangle 3"/>
          <p:cNvSpPr txBox="1">
            <a:spLocks noChangeArrowheads="1"/>
          </p:cNvSpPr>
          <p:nvPr/>
        </p:nvSpPr>
        <p:spPr bwMode="auto">
          <a:xfrm>
            <a:off x="755650" y="5229225"/>
            <a:ext cx="7200900" cy="1412875"/>
          </a:xfrm>
          <a:prstGeom prst="rect">
            <a:avLst/>
          </a:prstGeom>
          <a:solidFill>
            <a:srgbClr val="AC9B92"/>
          </a:solidFill>
          <a:ln w="9525">
            <a:solidFill>
              <a:srgbClr val="AC9B92"/>
            </a:solidFill>
            <a:miter lim="800000"/>
            <a:headEnd/>
            <a:tailEnd/>
          </a:ln>
        </p:spPr>
        <p:txBody>
          <a:bodyPr/>
          <a:lstStyle/>
          <a:p>
            <a:pPr marL="342900" indent="-342900" algn="ctr">
              <a:lnSpc>
                <a:spcPct val="90000"/>
              </a:lnSpc>
              <a:spcBef>
                <a:spcPct val="20000"/>
              </a:spcBef>
              <a:buFont typeface="Arial" charset="0"/>
              <a:buNone/>
            </a:pPr>
            <a:r>
              <a:rPr lang="en-GB" sz="4000">
                <a:latin typeface="Century Gothic" pitchFamily="34" charset="0"/>
              </a:rPr>
              <a:t>Workers and the workhouse during Victorian Times</a:t>
            </a:r>
          </a:p>
        </p:txBody>
      </p:sp>
      <p:sp>
        <p:nvSpPr>
          <p:cNvPr id="14339" name="Text Box 11"/>
          <p:cNvSpPr txBox="1">
            <a:spLocks noChangeArrowheads="1"/>
          </p:cNvSpPr>
          <p:nvPr/>
        </p:nvSpPr>
        <p:spPr bwMode="auto">
          <a:xfrm>
            <a:off x="827088" y="188913"/>
            <a:ext cx="7489825" cy="623887"/>
          </a:xfrm>
          <a:prstGeom prst="rect">
            <a:avLst/>
          </a:prstGeom>
          <a:noFill/>
          <a:ln w="9525">
            <a:noFill/>
            <a:miter lim="800000"/>
            <a:headEnd/>
            <a:tailEnd/>
          </a:ln>
        </p:spPr>
        <p:txBody>
          <a:bodyPr>
            <a:spAutoFit/>
          </a:bodyPr>
          <a:lstStyle/>
          <a:p>
            <a:pPr>
              <a:spcBef>
                <a:spcPct val="50000"/>
              </a:spcBef>
            </a:pPr>
            <a:r>
              <a:rPr lang="en-GB" sz="1400" b="1">
                <a:latin typeface="Century Gothic" pitchFamily="34" charset="0"/>
              </a:rPr>
              <a:t>A series of interactive lessons and instructions for teachers to create a art project:</a:t>
            </a:r>
          </a:p>
          <a:p>
            <a:pPr algn="ctr">
              <a:spcBef>
                <a:spcPct val="50000"/>
              </a:spcBef>
            </a:pPr>
            <a:r>
              <a:rPr lang="en-GB" sz="1400" b="1">
                <a:latin typeface="Century Gothic" pitchFamily="34" charset="0"/>
              </a:rPr>
              <a:t> Years 5 a 6</a:t>
            </a:r>
          </a:p>
        </p:txBody>
      </p:sp>
      <p:sp>
        <p:nvSpPr>
          <p:cNvPr id="14340" name="TextBox 5"/>
          <p:cNvSpPr txBox="1">
            <a:spLocks noChangeArrowheads="1"/>
          </p:cNvSpPr>
          <p:nvPr/>
        </p:nvSpPr>
        <p:spPr bwMode="auto">
          <a:xfrm>
            <a:off x="2339975" y="1052513"/>
            <a:ext cx="4286250" cy="1311275"/>
          </a:xfrm>
          <a:prstGeom prst="rect">
            <a:avLst/>
          </a:prstGeom>
          <a:noFill/>
          <a:ln w="9525">
            <a:noFill/>
            <a:miter lim="800000"/>
            <a:headEnd/>
            <a:tailEnd/>
          </a:ln>
        </p:spPr>
        <p:txBody>
          <a:bodyPr>
            <a:spAutoFit/>
          </a:bodyPr>
          <a:lstStyle/>
          <a:p>
            <a:pPr algn="ctr"/>
            <a:r>
              <a:rPr lang="en-GB" sz="8000" b="1" i="1">
                <a:solidFill>
                  <a:srgbClr val="EAEAEA"/>
                </a:solidFill>
                <a:latin typeface="Bradley Hand ITC" pitchFamily="66" charset="0"/>
              </a:rPr>
              <a:t>Lesson 3</a:t>
            </a:r>
          </a:p>
        </p:txBody>
      </p:sp>
      <p:sp>
        <p:nvSpPr>
          <p:cNvPr id="12" name="Round Diagonal Corner Rectangle 11">
            <a:hlinkClick r:id="" action="ppaction://hlinkshowjump?jump=nextslide"/>
          </p:cNvPr>
          <p:cNvSpPr/>
          <p:nvPr/>
        </p:nvSpPr>
        <p:spPr>
          <a:xfrm>
            <a:off x="7358063" y="6429375"/>
            <a:ext cx="1785937"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4342" name="TextBox 12">
            <a:hlinkClick r:id="" action="ppaction://hlinkshowjump?jump=nextslide"/>
          </p:cNvPr>
          <p:cNvSpPr txBox="1">
            <a:spLocks noChangeArrowheads="1"/>
          </p:cNvSpPr>
          <p:nvPr/>
        </p:nvSpPr>
        <p:spPr bwMode="auto">
          <a:xfrm>
            <a:off x="7286625" y="6457950"/>
            <a:ext cx="1857375" cy="396875"/>
          </a:xfrm>
          <a:prstGeom prst="rect">
            <a:avLst/>
          </a:prstGeom>
          <a:noFill/>
          <a:ln w="9525">
            <a:noFill/>
            <a:miter lim="800000"/>
            <a:headEnd/>
            <a:tailEnd/>
          </a:ln>
        </p:spPr>
        <p:txBody>
          <a:bodyPr>
            <a:spAutoFit/>
          </a:bodyPr>
          <a:lstStyle/>
          <a:p>
            <a:pPr algn="ctr"/>
            <a:r>
              <a:rPr lang="en-GB" sz="2000">
                <a:latin typeface="Calibri" pitchFamily="34" charset="0"/>
              </a:rPr>
              <a:t>Next page</a:t>
            </a:r>
          </a:p>
        </p:txBody>
      </p:sp>
      <p:sp>
        <p:nvSpPr>
          <p:cNvPr id="14343" name="Rectangle 8"/>
          <p:cNvSpPr>
            <a:spLocks noChangeArrowheads="1"/>
          </p:cNvSpPr>
          <p:nvPr/>
        </p:nvSpPr>
        <p:spPr bwMode="auto">
          <a:xfrm>
            <a:off x="5940425" y="0"/>
            <a:ext cx="3203575" cy="274638"/>
          </a:xfrm>
          <a:prstGeom prst="rect">
            <a:avLst/>
          </a:prstGeom>
          <a:noFill/>
          <a:ln w="9525">
            <a:noFill/>
            <a:miter lim="800000"/>
            <a:headEnd/>
            <a:tailEnd/>
          </a:ln>
        </p:spPr>
        <p:txBody>
          <a:bodyPr>
            <a:spAutoFit/>
          </a:bodyPr>
          <a:lstStyle/>
          <a:p>
            <a:pPr algn="ctr"/>
            <a:r>
              <a:rPr lang="en-GB" sz="1200">
                <a:solidFill>
                  <a:srgbClr val="FF0000"/>
                </a:solidFill>
              </a:rPr>
              <a:t>Used with kind permission of Aneurin Jones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16386" name="Rectangle 2"/>
          <p:cNvSpPr txBox="1">
            <a:spLocks noChangeArrowheads="1"/>
          </p:cNvSpPr>
          <p:nvPr/>
        </p:nvSpPr>
        <p:spPr bwMode="auto">
          <a:xfrm>
            <a:off x="0" y="0"/>
            <a:ext cx="9144000" cy="796925"/>
          </a:xfrm>
          <a:prstGeom prst="rect">
            <a:avLst/>
          </a:prstGeom>
          <a:noFill/>
          <a:ln w="9525">
            <a:noFill/>
            <a:miter lim="800000"/>
            <a:headEnd/>
            <a:tailEnd/>
          </a:ln>
        </p:spPr>
        <p:txBody>
          <a:bodyPr/>
          <a:lstStyle/>
          <a:p>
            <a:pPr algn="ctr"/>
            <a:r>
              <a:rPr lang="en-GB" sz="3400" b="1" u="sng">
                <a:latin typeface="Century Gothic" pitchFamily="34" charset="0"/>
              </a:rPr>
              <a:t>Creating a picture using the imagination</a:t>
            </a:r>
          </a:p>
        </p:txBody>
      </p:sp>
      <p:sp>
        <p:nvSpPr>
          <p:cNvPr id="16387" name="Text Box 11"/>
          <p:cNvSpPr txBox="1">
            <a:spLocks noChangeArrowheads="1"/>
          </p:cNvSpPr>
          <p:nvPr/>
        </p:nvSpPr>
        <p:spPr bwMode="auto">
          <a:xfrm>
            <a:off x="395288" y="765175"/>
            <a:ext cx="8424862" cy="831850"/>
          </a:xfrm>
          <a:prstGeom prst="rect">
            <a:avLst/>
          </a:prstGeom>
          <a:noFill/>
          <a:ln w="9525">
            <a:solidFill>
              <a:srgbClr val="0000FF"/>
            </a:solidFill>
            <a:miter lim="800000"/>
            <a:headEnd/>
            <a:tailEnd/>
          </a:ln>
        </p:spPr>
        <p:txBody>
          <a:bodyPr>
            <a:spAutoFit/>
          </a:bodyPr>
          <a:lstStyle/>
          <a:p>
            <a:pPr algn="ctr">
              <a:spcBef>
                <a:spcPct val="50000"/>
              </a:spcBef>
            </a:pPr>
            <a:r>
              <a:rPr lang="en-GB" sz="2400" b="1">
                <a:latin typeface="Calibri" pitchFamily="34" charset="0"/>
              </a:rPr>
              <a:t>Task</a:t>
            </a:r>
            <a:r>
              <a:rPr lang="en-GB" sz="2400">
                <a:latin typeface="Calibri" pitchFamily="34" charset="0"/>
              </a:rPr>
              <a:t>: To sketch a picture of a Victorian Workhouse by listening carefully to a piece of text.</a:t>
            </a:r>
          </a:p>
        </p:txBody>
      </p:sp>
      <p:sp>
        <p:nvSpPr>
          <p:cNvPr id="16388" name="Text Box 12"/>
          <p:cNvSpPr txBox="1">
            <a:spLocks noChangeArrowheads="1"/>
          </p:cNvSpPr>
          <p:nvPr/>
        </p:nvSpPr>
        <p:spPr bwMode="auto">
          <a:xfrm>
            <a:off x="1187450" y="4724400"/>
            <a:ext cx="6786563" cy="1196975"/>
          </a:xfrm>
          <a:prstGeom prst="rect">
            <a:avLst/>
          </a:prstGeom>
          <a:noFill/>
          <a:ln w="9525">
            <a:solidFill>
              <a:srgbClr val="0000FF"/>
            </a:solidFill>
            <a:miter lim="800000"/>
            <a:headEnd/>
            <a:tailEnd/>
          </a:ln>
        </p:spPr>
        <p:txBody>
          <a:bodyPr>
            <a:spAutoFit/>
          </a:bodyPr>
          <a:lstStyle/>
          <a:p>
            <a:pPr algn="ctr">
              <a:spcBef>
                <a:spcPct val="50000"/>
              </a:spcBef>
            </a:pPr>
            <a:r>
              <a:rPr lang="en-GB" sz="2400">
                <a:latin typeface="Calibri" pitchFamily="34" charset="0"/>
              </a:rPr>
              <a:t>Your teacher is looking for sketches that show conditions workers in the Workhouse faced and features of a building from Victorian Times.</a:t>
            </a:r>
          </a:p>
        </p:txBody>
      </p:sp>
      <p:sp>
        <p:nvSpPr>
          <p:cNvPr id="10" name="Round Diagonal Corner Rectangle 9">
            <a:hlinkClick r:id="" action="ppaction://hlinkshowjump?jump=previousslide"/>
          </p:cNvPr>
          <p:cNvSpPr/>
          <p:nvPr/>
        </p:nvSpPr>
        <p:spPr>
          <a:xfrm>
            <a:off x="0" y="6429375"/>
            <a:ext cx="2571750"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390" name="TextBox 10">
            <a:hlinkClick r:id="" action="ppaction://hlinkshowjump?jump=previousslide"/>
          </p:cNvPr>
          <p:cNvSpPr txBox="1">
            <a:spLocks noChangeArrowheads="1"/>
          </p:cNvSpPr>
          <p:nvPr/>
        </p:nvSpPr>
        <p:spPr bwMode="auto">
          <a:xfrm>
            <a:off x="0" y="6491288"/>
            <a:ext cx="2500313" cy="396875"/>
          </a:xfrm>
          <a:prstGeom prst="rect">
            <a:avLst/>
          </a:prstGeom>
          <a:noFill/>
          <a:ln w="9525">
            <a:noFill/>
            <a:miter lim="800000"/>
            <a:headEnd/>
            <a:tailEnd/>
          </a:ln>
        </p:spPr>
        <p:txBody>
          <a:bodyPr>
            <a:spAutoFit/>
          </a:bodyPr>
          <a:lstStyle/>
          <a:p>
            <a:pPr algn="ctr"/>
            <a:r>
              <a:rPr lang="en-GB" sz="2000">
                <a:latin typeface="Calibri" pitchFamily="34" charset="0"/>
              </a:rPr>
              <a:t>Previous page</a:t>
            </a:r>
          </a:p>
        </p:txBody>
      </p:sp>
      <p:sp>
        <p:nvSpPr>
          <p:cNvPr id="12" name="Round Diagonal Corner Rectangle 11">
            <a:hlinkClick r:id="" action="ppaction://hlinkshowjump?jump=nextslide"/>
          </p:cNvPr>
          <p:cNvSpPr/>
          <p:nvPr/>
        </p:nvSpPr>
        <p:spPr>
          <a:xfrm>
            <a:off x="7358063" y="6429375"/>
            <a:ext cx="1785937"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6392" name="TextBox 12">
            <a:hlinkClick r:id="" action="ppaction://hlinkshowjump?jump=nextslide"/>
          </p:cNvPr>
          <p:cNvSpPr txBox="1">
            <a:spLocks noChangeArrowheads="1"/>
          </p:cNvSpPr>
          <p:nvPr/>
        </p:nvSpPr>
        <p:spPr bwMode="auto">
          <a:xfrm>
            <a:off x="7286625" y="6457950"/>
            <a:ext cx="1857375" cy="396875"/>
          </a:xfrm>
          <a:prstGeom prst="rect">
            <a:avLst/>
          </a:prstGeom>
          <a:noFill/>
          <a:ln w="9525">
            <a:noFill/>
            <a:miter lim="800000"/>
            <a:headEnd/>
            <a:tailEnd/>
          </a:ln>
        </p:spPr>
        <p:txBody>
          <a:bodyPr>
            <a:spAutoFit/>
          </a:bodyPr>
          <a:lstStyle/>
          <a:p>
            <a:pPr algn="ctr"/>
            <a:r>
              <a:rPr lang="en-GB" sz="2000">
                <a:latin typeface="Calibri" pitchFamily="34" charset="0"/>
              </a:rPr>
              <a:t>Next page</a:t>
            </a:r>
          </a:p>
        </p:txBody>
      </p:sp>
      <p:pic>
        <p:nvPicPr>
          <p:cNvPr id="16393" name="Picture 10" descr="36989135 Workhouse Picture"/>
          <p:cNvPicPr>
            <a:picLocks noChangeAspect="1" noChangeArrowheads="1"/>
          </p:cNvPicPr>
          <p:nvPr/>
        </p:nvPicPr>
        <p:blipFill>
          <a:blip r:embed="rId3"/>
          <a:srcRect/>
          <a:stretch>
            <a:fillRect/>
          </a:stretch>
        </p:blipFill>
        <p:spPr bwMode="auto">
          <a:xfrm>
            <a:off x="2771775" y="1844675"/>
            <a:ext cx="3455988" cy="2646363"/>
          </a:xfrm>
          <a:prstGeom prst="rect">
            <a:avLst/>
          </a:prstGeom>
          <a:noFill/>
          <a:ln w="38100">
            <a:solidFill>
              <a:srgbClr val="000000"/>
            </a:solid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2" name="Rectangle 3"/>
          <p:cNvSpPr txBox="1">
            <a:spLocks noChangeArrowheads="1"/>
          </p:cNvSpPr>
          <p:nvPr/>
        </p:nvSpPr>
        <p:spPr>
          <a:xfrm>
            <a:off x="428625" y="357188"/>
            <a:ext cx="8358188" cy="6072187"/>
          </a:xfrm>
          <a:prstGeom prst="rect">
            <a:avLst/>
          </a:prstGeom>
        </p:spPr>
        <p:txBody>
          <a:bodyPr/>
          <a:lstStyle/>
          <a:p>
            <a:pPr marL="342900" indent="-342900" algn="ctr">
              <a:lnSpc>
                <a:spcPct val="90000"/>
              </a:lnSpc>
              <a:spcBef>
                <a:spcPct val="20000"/>
              </a:spcBef>
              <a:defRPr/>
            </a:pPr>
            <a:r>
              <a:rPr lang="en-GB" b="1">
                <a:effectLst>
                  <a:outerShdw blurRad="38100" dist="38100" dir="2700000" algn="tl">
                    <a:srgbClr val="FFFFFF"/>
                  </a:outerShdw>
                </a:effectLst>
                <a:latin typeface="Century Gothic" pitchFamily="34" charset="0"/>
              </a:rPr>
              <a:t>Before you begin your imaginative picture of life in the workhouse, here are some things that you must remember in order to convey the conditions of life during this time.</a:t>
            </a:r>
          </a:p>
          <a:p>
            <a:pPr marL="342900" indent="-342900">
              <a:lnSpc>
                <a:spcPct val="90000"/>
              </a:lnSpc>
              <a:spcBef>
                <a:spcPct val="20000"/>
              </a:spcBef>
              <a:defRPr/>
            </a:pPr>
            <a:r>
              <a:rPr lang="en-GB" b="1">
                <a:effectLst>
                  <a:outerShdw blurRad="38100" dist="38100" dir="2700000" algn="tl">
                    <a:srgbClr val="FFFFFF"/>
                  </a:outerShdw>
                </a:effectLst>
                <a:latin typeface="Century Gothic" pitchFamily="34" charset="0"/>
              </a:rPr>
              <a:t>You should listen for…</a:t>
            </a:r>
          </a:p>
          <a:p>
            <a:pPr marL="342900" indent="-342900">
              <a:lnSpc>
                <a:spcPct val="90000"/>
              </a:lnSpc>
              <a:spcBef>
                <a:spcPct val="20000"/>
              </a:spcBef>
              <a:buFont typeface="Arial" charset="0"/>
              <a:buChar char="•"/>
              <a:defRPr/>
            </a:pPr>
            <a:r>
              <a:rPr lang="en-GB" sz="2800" b="1">
                <a:solidFill>
                  <a:srgbClr val="009900"/>
                </a:solidFill>
                <a:latin typeface="Century Gothic" pitchFamily="34" charset="0"/>
              </a:rPr>
              <a:t>A description of the workhouse building.</a:t>
            </a:r>
          </a:p>
          <a:p>
            <a:pPr marL="342900" indent="-342900">
              <a:lnSpc>
                <a:spcPct val="90000"/>
              </a:lnSpc>
              <a:spcBef>
                <a:spcPct val="20000"/>
              </a:spcBef>
              <a:buFont typeface="Arial" charset="0"/>
              <a:buChar char="•"/>
              <a:defRPr/>
            </a:pPr>
            <a:r>
              <a:rPr lang="en-GB" sz="2800" b="1">
                <a:solidFill>
                  <a:srgbClr val="0000FF"/>
                </a:solidFill>
                <a:latin typeface="Century Gothic" pitchFamily="34" charset="0"/>
              </a:rPr>
              <a:t>What type of life the people who lived there had?</a:t>
            </a:r>
          </a:p>
          <a:p>
            <a:pPr marL="342900" indent="-342900">
              <a:lnSpc>
                <a:spcPct val="90000"/>
              </a:lnSpc>
              <a:spcBef>
                <a:spcPct val="20000"/>
              </a:spcBef>
              <a:buFont typeface="Arial" charset="0"/>
              <a:buChar char="•"/>
              <a:defRPr/>
            </a:pPr>
            <a:r>
              <a:rPr lang="en-GB" sz="2800" b="1">
                <a:solidFill>
                  <a:srgbClr val="990099"/>
                </a:solidFill>
                <a:latin typeface="Century Gothic" pitchFamily="34" charset="0"/>
              </a:rPr>
              <a:t>Are they rich or poor?</a:t>
            </a:r>
          </a:p>
          <a:p>
            <a:pPr marL="342900" indent="-342900">
              <a:lnSpc>
                <a:spcPct val="90000"/>
              </a:lnSpc>
              <a:spcBef>
                <a:spcPct val="20000"/>
              </a:spcBef>
              <a:buFont typeface="Arial" charset="0"/>
              <a:buChar char="•"/>
              <a:defRPr/>
            </a:pPr>
            <a:r>
              <a:rPr lang="en-GB" sz="2800" b="1">
                <a:solidFill>
                  <a:srgbClr val="FF3399"/>
                </a:solidFill>
                <a:latin typeface="Century Gothic" pitchFamily="34" charset="0"/>
              </a:rPr>
              <a:t>How do you imagine they feel to be in this type of place?</a:t>
            </a:r>
          </a:p>
          <a:p>
            <a:pPr marL="342900" indent="-342900">
              <a:lnSpc>
                <a:spcPct val="90000"/>
              </a:lnSpc>
              <a:spcBef>
                <a:spcPct val="20000"/>
              </a:spcBef>
              <a:buFont typeface="Arial" charset="0"/>
              <a:buChar char="•"/>
              <a:defRPr/>
            </a:pPr>
            <a:r>
              <a:rPr lang="en-GB" sz="2800" b="1">
                <a:solidFill>
                  <a:srgbClr val="FF0000"/>
                </a:solidFill>
                <a:latin typeface="Century Gothic" pitchFamily="34" charset="0"/>
              </a:rPr>
              <a:t>How do you think they look?</a:t>
            </a:r>
          </a:p>
          <a:p>
            <a:pPr marL="342900" indent="-342900">
              <a:lnSpc>
                <a:spcPct val="90000"/>
              </a:lnSpc>
              <a:spcBef>
                <a:spcPct val="20000"/>
              </a:spcBef>
              <a:buFont typeface="Arial" charset="0"/>
              <a:buChar char="•"/>
              <a:defRPr/>
            </a:pPr>
            <a:r>
              <a:rPr lang="en-GB" sz="2800" b="1">
                <a:solidFill>
                  <a:srgbClr val="FF9900"/>
                </a:solidFill>
                <a:latin typeface="Century Gothic" pitchFamily="34" charset="0"/>
              </a:rPr>
              <a:t>What emotions would their faces and their bodies convey?</a:t>
            </a:r>
          </a:p>
          <a:p>
            <a:pPr marL="342900" indent="-342900">
              <a:lnSpc>
                <a:spcPct val="90000"/>
              </a:lnSpc>
              <a:spcBef>
                <a:spcPct val="20000"/>
              </a:spcBef>
              <a:buFont typeface="Arial" charset="0"/>
              <a:buChar char="•"/>
              <a:defRPr/>
            </a:pPr>
            <a:r>
              <a:rPr lang="en-GB" sz="2800" b="1">
                <a:solidFill>
                  <a:srgbClr val="FFCC00"/>
                </a:solidFill>
                <a:effectLst>
                  <a:outerShdw blurRad="38100" dist="38100" dir="2700000" algn="tl">
                    <a:srgbClr val="000000"/>
                  </a:outerShdw>
                </a:effectLst>
                <a:latin typeface="Century Gothic" pitchFamily="34" charset="0"/>
              </a:rPr>
              <a:t>How are they dressed and what do their clothes say about them?</a:t>
            </a:r>
          </a:p>
        </p:txBody>
      </p:sp>
      <p:sp>
        <p:nvSpPr>
          <p:cNvPr id="3" name="Round Diagonal Corner Rectangle 2">
            <a:hlinkClick r:id="" action="ppaction://hlinkshowjump?jump=previousslide"/>
          </p:cNvPr>
          <p:cNvSpPr/>
          <p:nvPr/>
        </p:nvSpPr>
        <p:spPr>
          <a:xfrm>
            <a:off x="0" y="6429375"/>
            <a:ext cx="2571750"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436" name="TextBox 3">
            <a:hlinkClick r:id="" action="ppaction://hlinkshowjump?jump=previousslide"/>
          </p:cNvPr>
          <p:cNvSpPr txBox="1">
            <a:spLocks noChangeArrowheads="1"/>
          </p:cNvSpPr>
          <p:nvPr/>
        </p:nvSpPr>
        <p:spPr bwMode="auto">
          <a:xfrm>
            <a:off x="0" y="6461125"/>
            <a:ext cx="2500313" cy="396875"/>
          </a:xfrm>
          <a:prstGeom prst="rect">
            <a:avLst/>
          </a:prstGeom>
          <a:noFill/>
          <a:ln w="9525">
            <a:noFill/>
            <a:miter lim="800000"/>
            <a:headEnd/>
            <a:tailEnd/>
          </a:ln>
        </p:spPr>
        <p:txBody>
          <a:bodyPr>
            <a:spAutoFit/>
          </a:bodyPr>
          <a:lstStyle/>
          <a:p>
            <a:pPr algn="ctr"/>
            <a:r>
              <a:rPr lang="en-GB" sz="2000">
                <a:latin typeface="Calibri" pitchFamily="34" charset="0"/>
              </a:rPr>
              <a:t>Previous page</a:t>
            </a:r>
          </a:p>
        </p:txBody>
      </p:sp>
      <p:sp>
        <p:nvSpPr>
          <p:cNvPr id="5" name="Round Diagonal Corner Rectangle 4">
            <a:hlinkClick r:id="" action="ppaction://hlinkshowjump?jump=nextslide"/>
          </p:cNvPr>
          <p:cNvSpPr/>
          <p:nvPr/>
        </p:nvSpPr>
        <p:spPr>
          <a:xfrm>
            <a:off x="7358063" y="6429375"/>
            <a:ext cx="1785937"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18438" name="TextBox 5">
            <a:hlinkClick r:id="" action="ppaction://hlinkshowjump?jump=nextslide"/>
          </p:cNvPr>
          <p:cNvSpPr txBox="1">
            <a:spLocks noChangeArrowheads="1"/>
          </p:cNvSpPr>
          <p:nvPr/>
        </p:nvSpPr>
        <p:spPr bwMode="auto">
          <a:xfrm>
            <a:off x="7286625" y="6457950"/>
            <a:ext cx="1857375" cy="396875"/>
          </a:xfrm>
          <a:prstGeom prst="rect">
            <a:avLst/>
          </a:prstGeom>
          <a:noFill/>
          <a:ln w="9525">
            <a:noFill/>
            <a:miter lim="800000"/>
            <a:headEnd/>
            <a:tailEnd/>
          </a:ln>
        </p:spPr>
        <p:txBody>
          <a:bodyPr>
            <a:spAutoFit/>
          </a:bodyPr>
          <a:lstStyle/>
          <a:p>
            <a:pPr algn="ctr"/>
            <a:r>
              <a:rPr lang="en-GB" sz="2000">
                <a:latin typeface="Calibri" pitchFamily="34" charset="0"/>
              </a:rPr>
              <a:t>Next page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2" name="Round Diagonal Corner Rectangle 1">
            <a:hlinkClick r:id="" action="ppaction://hlinkshowjump?jump=previousslide"/>
          </p:cNvPr>
          <p:cNvSpPr/>
          <p:nvPr/>
        </p:nvSpPr>
        <p:spPr>
          <a:xfrm>
            <a:off x="0" y="6429375"/>
            <a:ext cx="2571750" cy="428625"/>
          </a:xfrm>
          <a:prstGeom prst="round2Diag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0483" name="TextBox 2">
            <a:hlinkClick r:id="" action="ppaction://hlinkshowjump?jump=previousslide"/>
          </p:cNvPr>
          <p:cNvSpPr txBox="1">
            <a:spLocks noChangeArrowheads="1"/>
          </p:cNvSpPr>
          <p:nvPr/>
        </p:nvSpPr>
        <p:spPr bwMode="auto">
          <a:xfrm>
            <a:off x="0" y="6461125"/>
            <a:ext cx="2500313" cy="396875"/>
          </a:xfrm>
          <a:prstGeom prst="rect">
            <a:avLst/>
          </a:prstGeom>
          <a:noFill/>
          <a:ln w="9525">
            <a:noFill/>
            <a:miter lim="800000"/>
            <a:headEnd/>
            <a:tailEnd/>
          </a:ln>
        </p:spPr>
        <p:txBody>
          <a:bodyPr>
            <a:spAutoFit/>
          </a:bodyPr>
          <a:lstStyle/>
          <a:p>
            <a:pPr algn="ctr"/>
            <a:r>
              <a:rPr lang="en-GB" sz="2000">
                <a:latin typeface="Calibri" pitchFamily="34" charset="0"/>
              </a:rPr>
              <a:t>Previous page</a:t>
            </a:r>
          </a:p>
        </p:txBody>
      </p:sp>
      <p:sp>
        <p:nvSpPr>
          <p:cNvPr id="20484" name="Rectangle 2"/>
          <p:cNvSpPr txBox="1">
            <a:spLocks noChangeArrowheads="1"/>
          </p:cNvSpPr>
          <p:nvPr/>
        </p:nvSpPr>
        <p:spPr bwMode="auto">
          <a:xfrm>
            <a:off x="0" y="0"/>
            <a:ext cx="9144000" cy="1143000"/>
          </a:xfrm>
          <a:prstGeom prst="rect">
            <a:avLst/>
          </a:prstGeom>
          <a:noFill/>
          <a:ln w="9525">
            <a:noFill/>
            <a:miter lim="800000"/>
            <a:headEnd/>
            <a:tailEnd/>
          </a:ln>
        </p:spPr>
        <p:txBody>
          <a:bodyPr/>
          <a:lstStyle/>
          <a:p>
            <a:pPr algn="ctr"/>
            <a:r>
              <a:rPr lang="en-GB" sz="2600" b="1" u="sng"/>
              <a:t>An example of a written piece suitable for this task: </a:t>
            </a:r>
          </a:p>
          <a:p>
            <a:pPr algn="ctr"/>
            <a:endParaRPr lang="en-GB" sz="1000" b="1" u="sng"/>
          </a:p>
          <a:p>
            <a:pPr algn="ctr"/>
            <a:r>
              <a:rPr lang="en-GB" sz="2800" i="1"/>
              <a:t>Street Child</a:t>
            </a:r>
            <a:r>
              <a:rPr lang="en-GB" sz="2800"/>
              <a:t> by Berlie Doherty (published by </a:t>
            </a:r>
            <a:r>
              <a:rPr lang="en-GB" sz="2800" i="1"/>
              <a:t>Collins</a:t>
            </a:r>
            <a:r>
              <a:rPr lang="en-GB" sz="2800"/>
              <a:t>)</a:t>
            </a:r>
          </a:p>
          <a:p>
            <a:pPr algn="ctr"/>
            <a:endParaRPr lang="en-GB" sz="2800"/>
          </a:p>
          <a:p>
            <a:r>
              <a:rPr lang="en-GB" sz="1700"/>
              <a:t>“Take ‘em to the workhouse” the policeman said. “Let them die in there, if they have to”.  The boy began to run then, head down, skidding on the snowy road, weaving the cart in and out of the carriages, and Jim ran anxiously behind. They came at last to a massive stone building with iron railings round it. Weary people slouched there, begging for food. The boy stopped the cart outside the huge iron gates and pulled the bell. Jim could hear it clanging in the distance. At last the gates were pulled open by a porter who glared out at them, his lantern held up high.</a:t>
            </a:r>
          </a:p>
          <a:p>
            <a:endParaRPr lang="en-GB" sz="1700"/>
          </a:p>
          <a:p>
            <a:r>
              <a:rPr lang="en-GB" sz="1700"/>
              <a:t>There on the steps on each side of the main door stood a man and a woman, as straight and thin and waxy-faced as a pair of church candles, staring down at them. The boy held out his hand and was given a small coin, and the master and matron bent down and lifted Jim’s mother off the cart and carried her into the house. The boy pushed his cart out and the porter clanged the gates shut. The matron poked her head sharply round the door.</a:t>
            </a:r>
          </a:p>
          <a:p>
            <a:endParaRPr lang="en-GB" sz="1700"/>
          </a:p>
          <a:p>
            <a:r>
              <a:rPr lang="en-GB" sz="1700"/>
              <a:t>“Get in!” she told Jim, and pulled him through. “You come and get scrubbed and cropped”.</a:t>
            </a:r>
          </a:p>
          <a:p>
            <a:r>
              <a:rPr lang="en-GB" sz="1700"/>
              <a:t>The doors groaned too. They were in a long corridor, gloomy with candle shadow. In front of them a man trudged with Jim’s mother across his shoulder.</a:t>
            </a:r>
          </a:p>
        </p:txBody>
      </p:sp>
      <p:sp>
        <p:nvSpPr>
          <p:cNvPr id="20485" name="Text Box 5"/>
          <p:cNvSpPr txBox="1">
            <a:spLocks noChangeArrowheads="1"/>
          </p:cNvSpPr>
          <p:nvPr/>
        </p:nvSpPr>
        <p:spPr bwMode="auto">
          <a:xfrm>
            <a:off x="5508625" y="6308725"/>
            <a:ext cx="3455988" cy="366713"/>
          </a:xfrm>
          <a:prstGeom prst="rect">
            <a:avLst/>
          </a:prstGeom>
          <a:noFill/>
          <a:ln w="9525">
            <a:noFill/>
            <a:miter lim="800000"/>
            <a:headEnd/>
            <a:tailEnd/>
          </a:ln>
          <a:effectLst/>
        </p:spPr>
        <p:txBody>
          <a:bodyPr>
            <a:spAutoFit/>
          </a:bodyPr>
          <a:lstStyle/>
          <a:p>
            <a:pPr algn="ctr">
              <a:spcBef>
                <a:spcPct val="50000"/>
              </a:spcBef>
            </a:pPr>
            <a:r>
              <a:rPr lang="en-GB" sz="1000">
                <a:solidFill>
                  <a:srgbClr val="FF0000"/>
                </a:solidFill>
              </a:rPr>
              <a:t>Used with kind permission of David Higham Associates</a:t>
            </a:r>
            <a:r>
              <a:rPr lang="en-GB"/>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sp>
        <p:nvSpPr>
          <p:cNvPr id="22530" name="Rectangle 4"/>
          <p:cNvSpPr>
            <a:spLocks noChangeArrowheads="1"/>
          </p:cNvSpPr>
          <p:nvPr/>
        </p:nvSpPr>
        <p:spPr bwMode="auto">
          <a:xfrm>
            <a:off x="179388" y="68263"/>
            <a:ext cx="8964612" cy="6819900"/>
          </a:xfrm>
          <a:prstGeom prst="rect">
            <a:avLst/>
          </a:prstGeom>
          <a:noFill/>
          <a:ln w="9525">
            <a:noFill/>
            <a:miter lim="800000"/>
            <a:headEnd/>
            <a:tailEnd/>
          </a:ln>
        </p:spPr>
        <p:txBody>
          <a:bodyPr anchor="ctr">
            <a:spAutoFit/>
          </a:bodyPr>
          <a:lstStyle/>
          <a:p>
            <a:r>
              <a:rPr lang="en-GB" sz="1700"/>
              <a:t>The matron closed her ice-cold hand over his and bent down towards him, her black bonnet crinkling. Her teeth were as black and twisted as the railings in the yard.</a:t>
            </a:r>
          </a:p>
          <a:p>
            <a:r>
              <a:rPr lang="en-GB" sz="1700"/>
              <a:t>She pulled Jim along the corridor and into a huge green room, where boys sat in silence, staring at each other and at the bare walls. They all watched Jim as he was lead through the room and out into another yard.</a:t>
            </a:r>
          </a:p>
          <a:p>
            <a:endParaRPr lang="en-GB" sz="1700"/>
          </a:p>
          <a:p>
            <a:r>
              <a:rPr lang="en-GB" sz="1700"/>
              <a:t>“Joseph!” the matron called, and a bent man shuffled after her. His head hung below his shoulders like a stumpy bird’s. He helped her strip off Jim’s clothes and to sluice him down with icy water from the pump. Then Jim was pulled into rough, itchy clothes, and his hair was tugged and jagged at with a blunt pair of scissors until his scalp felt as if it had been torn into pieces. He let it all happen to him. He was too frightened to resist. All he wanted was to be with his mother.</a:t>
            </a:r>
          </a:p>
          <a:p>
            <a:endParaRPr lang="en-GB" sz="1700"/>
          </a:p>
          <a:p>
            <a:r>
              <a:rPr lang="en-GB" sz="1700"/>
              <a:t>He was lead back into a huge hall and told to join the queue of silent boys there. They stood with their heads bowed with bowls in their hands. There were hundreds and hundreds of people in the room, all sitting at long tables, all eating in silence. The only sound was the scraping of the knives and forks and the noise of chewing and gulping. All the benches faced the same way. Mr Sissons stood on a raised box at the end of the room, watching everyone as they waited for food. Jim was given a ladle of broth and a corner of bread.</a:t>
            </a:r>
          </a:p>
          <a:p>
            <a:endParaRPr lang="en-GB" sz="1700"/>
          </a:p>
          <a:p>
            <a:r>
              <a:rPr lang="en-GB" sz="1700"/>
              <a:t>After the meal the man with the hanging head gave Jim a blanket and showed him a room full of shelves and long boxes where all the boys slept. He pointed to the box Jim was to sleep in. Jim climbed into it and found that he only had enough room to turn over in it, small though he was. He tied Lizzie’s boots to his wrists in case anyone tried to steal them. The dormitory door was locked, and they lay in darkness.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CCFFFF"/>
        </a:lt1>
        <a:dk2>
          <a:srgbClr val="1F497D"/>
        </a:dk2>
        <a:lt2>
          <a:srgbClr val="EEECE1"/>
        </a:lt2>
        <a:accent1>
          <a:srgbClr val="4F81BD"/>
        </a:accent1>
        <a:accent2>
          <a:srgbClr val="C0504D"/>
        </a:accent2>
        <a:accent3>
          <a:srgbClr val="E2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815A28091A99F4D9721BE1025ECA97A" ma:contentTypeVersion="0" ma:contentTypeDescription="Create a new document." ma:contentTypeScope="" ma:versionID="3c88900e9c4a633fa4e7011e7abcc48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5F4B45-21DB-42B1-917F-45564BED224C}"/>
</file>

<file path=customXml/itemProps2.xml><?xml version="1.0" encoding="utf-8"?>
<ds:datastoreItem xmlns:ds="http://schemas.openxmlformats.org/officeDocument/2006/customXml" ds:itemID="{02B424D0-C703-42DD-9BE4-F4E1A387652D}"/>
</file>

<file path=customXml/itemProps3.xml><?xml version="1.0" encoding="utf-8"?>
<ds:datastoreItem xmlns:ds="http://schemas.openxmlformats.org/officeDocument/2006/customXml" ds:itemID="{DF07A8DD-4506-4985-820A-7AD022EA4651}"/>
</file>

<file path=docProps/app.xml><?xml version="1.0" encoding="utf-8"?>
<Properties xmlns="http://schemas.openxmlformats.org/officeDocument/2006/extended-properties" xmlns:vt="http://schemas.openxmlformats.org/officeDocument/2006/docPropsVTypes">
  <TotalTime>71</TotalTime>
  <Words>809</Words>
  <Application>Microsoft Office PowerPoint</Application>
  <PresentationFormat>On-screen Show (4:3)</PresentationFormat>
  <Paragraphs>46</Paragraphs>
  <Slides>5</Slides>
  <Notes>4</Notes>
  <HiddenSlides>0</HiddenSlides>
  <MMClips>0</MMClips>
  <ScaleCrop>false</ScaleCrop>
  <HeadingPairs>
    <vt:vector size="6" baseType="variant">
      <vt:variant>
        <vt:lpstr>Fonts Used</vt:lpstr>
      </vt:variant>
      <vt:variant>
        <vt:i4>4</vt:i4>
      </vt:variant>
      <vt:variant>
        <vt:lpstr>Design Template</vt:lpstr>
      </vt:variant>
      <vt:variant>
        <vt:i4>1</vt:i4>
      </vt:variant>
      <vt:variant>
        <vt:lpstr>Slide Titles</vt:lpstr>
      </vt:variant>
      <vt:variant>
        <vt:i4>5</vt:i4>
      </vt:variant>
    </vt:vector>
  </HeadingPairs>
  <TitlesOfParts>
    <vt:vector size="10" baseType="lpstr">
      <vt:lpstr>Arial</vt:lpstr>
      <vt:lpstr>Calibri</vt:lpstr>
      <vt:lpstr>Century Gothic</vt:lpstr>
      <vt:lpstr>Bradley Hand ITC</vt:lpstr>
      <vt:lpstr>Office Theme</vt:lpstr>
      <vt:lpstr>Slide 1</vt:lpstr>
      <vt:lpstr>Slide 2</vt:lpstr>
      <vt:lpstr>Slide 3</vt:lpstr>
      <vt:lpstr>Slide 4</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Morwenna</dc:creator>
  <cp:lastModifiedBy>scullh</cp:lastModifiedBy>
  <cp:revision>16</cp:revision>
  <dcterms:created xsi:type="dcterms:W3CDTF">2010-01-10T17:16:13Z</dcterms:created>
  <dcterms:modified xsi:type="dcterms:W3CDTF">2010-04-23T10:12:06Z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0x0101003815A28091A99F4D9721BE1025ECA97A</vt:lpwstr>
  </property>
</Properties>
</file>